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20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75" r:id="rId90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90" Type="http://schemas.openxmlformats.org/officeDocument/2006/relationships/slide" Target="slides/slide20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2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4" name="Shape 3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5" name="Google Shape;372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26" name="Google Shape;3726;p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20.xml"/></Relationships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7" name="Shape 3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8" name="Google Shape;3728;p576"/>
          <p:cNvSpPr txBox="1"/>
          <p:nvPr>
            <p:ph type="title"/>
          </p:nvPr>
        </p:nvSpPr>
        <p:spPr>
          <a:xfrm>
            <a:off x="859154" y="371602"/>
            <a:ext cx="73242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/>
              <a:t>Future directions?</a:t>
            </a:r>
            <a:endParaRPr/>
          </a:p>
        </p:txBody>
      </p:sp>
      <p:sp>
        <p:nvSpPr>
          <p:cNvPr id="3729" name="Google Shape;3729;p576"/>
          <p:cNvSpPr txBox="1"/>
          <p:nvPr>
            <p:ph idx="12" type="sldNum"/>
          </p:nvPr>
        </p:nvSpPr>
        <p:spPr>
          <a:xfrm>
            <a:off x="0" y="4816340"/>
            <a:ext cx="157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25">
            <a:spAutoFit/>
          </a:bodyPr>
          <a:lstStyle/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730" name="Google Shape;3730;p576"/>
          <p:cNvSpPr txBox="1"/>
          <p:nvPr/>
        </p:nvSpPr>
        <p:spPr>
          <a:xfrm>
            <a:off x="859154" y="1033652"/>
            <a:ext cx="7410900" cy="24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3825">
            <a:spAutoFit/>
          </a:bodyPr>
          <a:lstStyle/>
          <a:p>
            <a:pPr indent="-209550" lvl="0" marL="215900" marR="0" rtl="0" algn="l">
              <a:lnSpc>
                <a:spcPct val="118214"/>
              </a:lnSpc>
              <a:spcBef>
                <a:spcPts val="0"/>
              </a:spcBef>
              <a:spcAft>
                <a:spcPts val="0"/>
              </a:spcAft>
              <a:buClr>
                <a:srgbClr val="003459"/>
              </a:buClr>
              <a:buSzPts val="2100"/>
              <a:buFont typeface="Arial"/>
              <a:buChar char="•"/>
            </a:pPr>
            <a:r>
              <a:rPr b="0" i="0" lang="zh-CN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rPr>
              <a:t>Additional research needed to support the alignment of new data sources to the intended construct</a:t>
            </a:r>
            <a:endParaRPr b="0" i="0" sz="21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27000" lvl="1" marL="520700" marR="0" rtl="0" algn="l">
              <a:lnSpc>
                <a:spcPct val="117500"/>
              </a:lnSpc>
              <a:spcBef>
                <a:spcPts val="0"/>
              </a:spcBef>
              <a:spcAft>
                <a:spcPts val="0"/>
              </a:spcAft>
              <a:buClr>
                <a:srgbClr val="003459"/>
              </a:buClr>
              <a:buSzPts val="1800"/>
              <a:buFont typeface="Arial"/>
              <a:buChar char="•"/>
            </a:pPr>
            <a:r>
              <a:rPr b="0" i="0" lang="zh-CN" sz="18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rPr>
              <a:t>Rich literature for measuring the alignment of traditional items</a:t>
            </a:r>
            <a:endParaRPr b="0" i="0" sz="1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09550" lvl="0" marL="2159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3459"/>
              </a:buClr>
              <a:buSzPts val="2100"/>
              <a:buFont typeface="Arial"/>
              <a:buChar char="•"/>
            </a:pPr>
            <a:r>
              <a:rPr b="0" i="0" lang="zh-CN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rPr>
              <a:t>Methods for evaluating invariance across different groups</a:t>
            </a:r>
            <a:endParaRPr b="0" i="0" sz="21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27000" lvl="1" marL="520700" marR="330200" rtl="0" algn="l">
              <a:lnSpc>
                <a:spcPct val="98700"/>
              </a:lnSpc>
              <a:spcBef>
                <a:spcPts val="100"/>
              </a:spcBef>
              <a:spcAft>
                <a:spcPts val="0"/>
              </a:spcAft>
              <a:buClr>
                <a:srgbClr val="003459"/>
              </a:buClr>
              <a:buSzPts val="1800"/>
              <a:buFont typeface="Arial"/>
              <a:buChar char="•"/>
            </a:pPr>
            <a:r>
              <a:rPr b="0" i="0" lang="zh-CN" sz="18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rPr>
              <a:t>Response time may be systematically different for students with 	extensive support needs, or students in rural areas with limited 	internet bandwidth</a:t>
            </a:r>
            <a:endParaRPr b="0" i="0" sz="1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